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E4CD5-C623-48E7-B338-C9E499C7857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4D845-069D-4E3F-9EF6-923B1918A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4D845-069D-4E3F-9EF6-923B1918A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7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72ED-7699-4B16-BBEC-DF263AC70F7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1DEF-9348-46F1-B0CA-2AD87474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ecretary@nhat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2019 NHATA State Meeting and Clinical Symposium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University of New Hampshire </a:t>
            </a:r>
          </a:p>
          <a:p>
            <a:r>
              <a:rPr lang="en-US" dirty="0" smtClean="0"/>
              <a:t>Durham, NH</a:t>
            </a:r>
          </a:p>
          <a:p>
            <a:r>
              <a:rPr lang="en-US" dirty="0" smtClean="0"/>
              <a:t>November 23, 2019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Hampshire Most Distinguished Athletic Trainer of the Year Award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sz="2800" dirty="0" smtClean="0"/>
          </a:p>
          <a:p>
            <a:pPr marL="0" indent="0" algn="ctr" fontAlgn="base">
              <a:buNone/>
            </a:pPr>
            <a:r>
              <a:rPr lang="en-US" sz="2800" dirty="0" smtClean="0"/>
              <a:t>The </a:t>
            </a:r>
            <a:r>
              <a:rPr lang="en-US" sz="2800" dirty="0"/>
              <a:t>New Hampshire Most Distinguished Athletic Trainer of the Year Award recognizes a certified and licensed member of the New Hampshire Athletic Trainers’ Association for their outstanding contributions to the profession of athletic training.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sponsors!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  <p:pic>
        <p:nvPicPr>
          <p:cNvPr id="6" name="Picture 2" descr="C:\Users\Brittany\Downloads\Medco sports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398427"/>
            <a:ext cx="4395788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rittany\Downloads\NHOC_logoT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20494"/>
            <a:ext cx="1902451" cy="19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rittany\Downloads\schei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1" b="42614"/>
          <a:stretch/>
        </p:blipFill>
        <p:spPr bwMode="auto">
          <a:xfrm>
            <a:off x="2197893" y="3647083"/>
            <a:ext cx="2895600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1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Taxes 2015-2018 and Reinstatement</a:t>
            </a:r>
          </a:p>
          <a:p>
            <a:r>
              <a:rPr lang="en-US" dirty="0" smtClean="0"/>
              <a:t>Important Upcoming Dates:</a:t>
            </a:r>
          </a:p>
          <a:p>
            <a:pPr lvl="1"/>
            <a:r>
              <a:rPr lang="en-US" dirty="0" smtClean="0"/>
              <a:t>December 14, 2019: Executive Council Meeting/Holiday Party</a:t>
            </a:r>
          </a:p>
          <a:p>
            <a:pPr lvl="1"/>
            <a:r>
              <a:rPr lang="en-US" dirty="0" smtClean="0"/>
              <a:t>January 10-13, Foxwoods Resort &amp; Casino (CT)</a:t>
            </a:r>
          </a:p>
          <a:p>
            <a:pPr lvl="2"/>
            <a:r>
              <a:rPr lang="en-US" dirty="0" smtClean="0"/>
              <a:t>NH State Meeting: </a:t>
            </a:r>
            <a:r>
              <a:rPr lang="en-US" b="1" dirty="0" smtClean="0">
                <a:solidFill>
                  <a:srgbClr val="FF0000"/>
                </a:solidFill>
              </a:rPr>
              <a:t>January 11, 4-5p (Celebrity FG)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  <p:pic>
        <p:nvPicPr>
          <p:cNvPr id="4098" name="Picture 2" descr="C:\Users\Brittany\Downloads\Medco sports_bl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" y="5189950"/>
            <a:ext cx="4395788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ittany\Downloads\NHOC_logoT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48" y="4905497"/>
            <a:ext cx="1902451" cy="19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rittany\Downloads\schei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1" b="42614"/>
          <a:stretch/>
        </p:blipFill>
        <p:spPr bwMode="auto">
          <a:xfrm>
            <a:off x="776455" y="6087465"/>
            <a:ext cx="2895600" cy="5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Elect’s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Secretary’s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spcAft>
                <a:spcPts val="1200"/>
              </a:spcAft>
            </a:pPr>
            <a:r>
              <a:rPr lang="en-US" dirty="0"/>
              <a:t>Current NHATA Membership (as of 11/4/19, provided by the NATA</a:t>
            </a:r>
            <a:r>
              <a:rPr lang="en-US" dirty="0" smtClean="0"/>
              <a:t>)</a:t>
            </a:r>
            <a:endParaRPr lang="en-US" dirty="0"/>
          </a:p>
          <a:p>
            <a:pPr marL="914400" lvl="2" indent="0" fontAlgn="base">
              <a:buNone/>
            </a:pPr>
            <a:endParaRPr lang="en-US" dirty="0" smtClean="0"/>
          </a:p>
          <a:p>
            <a:pPr marL="914400" lvl="2" indent="0" fontAlgn="base">
              <a:lnSpc>
                <a:spcPct val="220000"/>
              </a:lnSpc>
              <a:buNone/>
            </a:pPr>
            <a:endParaRPr lang="en-US" dirty="0"/>
          </a:p>
          <a:p>
            <a:pPr marL="914400" lvl="2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NHATA </a:t>
            </a:r>
            <a:r>
              <a:rPr lang="en-US" dirty="0"/>
              <a:t>Membership option available</a:t>
            </a:r>
          </a:p>
          <a:p>
            <a:pPr lvl="1" fontAlgn="base"/>
            <a:r>
              <a:rPr lang="en-US" dirty="0"/>
              <a:t>Available at NHATA.org</a:t>
            </a:r>
          </a:p>
          <a:p>
            <a:pPr fontAlgn="base"/>
            <a:r>
              <a:rPr lang="en-US" dirty="0"/>
              <a:t>NATA Membership renewals are open now</a:t>
            </a:r>
          </a:p>
          <a:p>
            <a:pPr fontAlgn="base"/>
            <a:r>
              <a:rPr lang="en-US" dirty="0" smtClean="0"/>
              <a:t>Voting for NHATA Treasurer and President Elect is open now</a:t>
            </a:r>
          </a:p>
          <a:p>
            <a:pPr lvl="1" fontAlgn="base"/>
            <a:r>
              <a:rPr lang="en-US" dirty="0"/>
              <a:t> Closes Nov. 29</a:t>
            </a:r>
            <a:r>
              <a:rPr lang="en-US" baseline="30000" dirty="0"/>
              <a:t>th</a:t>
            </a:r>
            <a:r>
              <a:rPr lang="en-US" dirty="0"/>
              <a:t> at 11:59 pm</a:t>
            </a:r>
          </a:p>
          <a:p>
            <a:pPr fontAlgn="base"/>
            <a:r>
              <a:rPr lang="en-US" dirty="0"/>
              <a:t>Multiple committee openings</a:t>
            </a:r>
          </a:p>
          <a:p>
            <a:pPr lvl="1" fontAlgn="base"/>
            <a:r>
              <a:rPr lang="en-US" dirty="0"/>
              <a:t>Email </a:t>
            </a:r>
            <a:r>
              <a:rPr lang="en-US" u="sng" dirty="0">
                <a:hlinkClick r:id="rId2"/>
              </a:rPr>
              <a:t>secretary@nhata.org</a:t>
            </a:r>
            <a:r>
              <a:rPr lang="en-US" dirty="0"/>
              <a:t> if interested</a:t>
            </a:r>
          </a:p>
          <a:p>
            <a:pPr fontAlgn="base"/>
            <a:r>
              <a:rPr lang="en-US" dirty="0"/>
              <a:t>Executive Council: Oct. minutes vote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12028"/>
              </p:ext>
            </p:extLst>
          </p:nvPr>
        </p:nvGraphicFramePr>
        <p:xfrm>
          <a:off x="1281328" y="1905000"/>
          <a:ext cx="6945503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421"/>
                <a:gridCol w="1053783"/>
                <a:gridCol w="1331023"/>
                <a:gridCol w="1025525"/>
                <a:gridCol w="1025525"/>
                <a:gridCol w="1045401"/>
                <a:gridCol w="889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Associate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Certified </a:t>
                      </a:r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Professional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Certified </a:t>
                      </a:r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Retired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Certified </a:t>
                      </a:r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Student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Honorary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Student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326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Treasurer’s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35458"/>
              </p:ext>
            </p:extLst>
          </p:nvPr>
        </p:nvGraphicFramePr>
        <p:xfrm>
          <a:off x="1817331" y="1518091"/>
          <a:ext cx="5492332" cy="376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8394"/>
                <a:gridCol w="1073938"/>
              </a:tblGrid>
              <a:tr h="3107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12/31/2018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Checking: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11,208.64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Savings: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4,650.53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PayPal: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  <a:latin typeface="+mj-lt"/>
                        </a:rPr>
                        <a:t>4,549.46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Ending 2018: </a:t>
                      </a:r>
                      <a:r>
                        <a:rPr lang="en-US" sz="2000" b="1" u="none" strike="noStrike" dirty="0" smtClean="0">
                          <a:effectLst/>
                          <a:latin typeface="+mj-lt"/>
                        </a:rPr>
                        <a:t>20,408.63*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*Artificially high as normally legislative costs are paid in the year prior. 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107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Checking: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2,692.99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Savings: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9,200.57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PayPal: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275.28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+mj-lt"/>
                        </a:rPr>
                        <a:t>Current (11/22/19): 12,168.81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83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Treasurer’s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Remaining in 2019:</a:t>
            </a:r>
          </a:p>
          <a:p>
            <a:pPr lvl="1"/>
            <a:r>
              <a:rPr lang="en-US" dirty="0"/>
              <a:t>+ ~$2,000 in dues disbursement (Pay your invoices plug!)</a:t>
            </a:r>
          </a:p>
          <a:p>
            <a:pPr lvl="1"/>
            <a:r>
              <a:rPr lang="en-US" dirty="0"/>
              <a:t>-  $500 BOC fees</a:t>
            </a:r>
          </a:p>
          <a:p>
            <a:pPr lvl="1"/>
            <a:r>
              <a:rPr lang="en-US" dirty="0"/>
              <a:t>- $1000 Prep &amp; Fees associated with Taxes</a:t>
            </a:r>
          </a:p>
          <a:p>
            <a:pPr lvl="1"/>
            <a:r>
              <a:rPr lang="en-US" dirty="0"/>
              <a:t>- $500 State Meeting &amp; Remaining Misc. Expenses</a:t>
            </a:r>
          </a:p>
          <a:p>
            <a:pPr lvl="1"/>
            <a:r>
              <a:rPr lang="en-US" dirty="0"/>
              <a:t>(Therefore, close out close to current: ~$12K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2020 Projections</a:t>
            </a:r>
          </a:p>
          <a:p>
            <a:pPr lvl="1"/>
            <a:r>
              <a:rPr lang="en-US" dirty="0"/>
              <a:t>+$6,500 in dues</a:t>
            </a:r>
          </a:p>
          <a:p>
            <a:pPr lvl="1"/>
            <a:r>
              <a:rPr lang="en-US" dirty="0"/>
              <a:t>-$8,150 Legislative Costs</a:t>
            </a:r>
          </a:p>
          <a:p>
            <a:pPr lvl="1"/>
            <a:r>
              <a:rPr lang="en-US" dirty="0"/>
              <a:t>-$2,000 Student Scholarships &amp; Symposium</a:t>
            </a:r>
          </a:p>
          <a:p>
            <a:pPr lvl="1"/>
            <a:r>
              <a:rPr lang="en-US" dirty="0"/>
              <a:t>-$1,000 BOC Fees &amp; CEU hosting</a:t>
            </a:r>
          </a:p>
          <a:p>
            <a:pPr lvl="1"/>
            <a:r>
              <a:rPr lang="en-US" dirty="0"/>
              <a:t>-$2500 Misc. Function Costs (Web Hosting, Awards, P.O. Box, Supplies, tax prep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$12,000 (2019) + $6,500 (2020 Dues) = $18,500</a:t>
            </a:r>
          </a:p>
          <a:p>
            <a:r>
              <a:rPr lang="en-US" b="1" dirty="0"/>
              <a:t>2020 Unknowns: Fundraiser(s) &amp; NNEATA Conference</a:t>
            </a:r>
            <a:r>
              <a:rPr lang="en-US" b="1" dirty="0" smtClean="0"/>
              <a:t>!</a:t>
            </a:r>
            <a:endParaRPr lang="en-US" b="1" dirty="0"/>
          </a:p>
          <a:p>
            <a:r>
              <a:rPr lang="en-US" b="1" dirty="0"/>
              <a:t>$13,650 (2020 Operating Costs) + Fundraising = Close 2020 +$</a:t>
            </a:r>
            <a:r>
              <a:rPr lang="en-US" b="1" dirty="0" smtClean="0"/>
              <a:t>4,850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4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Social Media</a:t>
            </a:r>
          </a:p>
          <a:p>
            <a:pPr fontAlgn="base"/>
            <a:r>
              <a:rPr lang="en-US" dirty="0" smtClean="0"/>
              <a:t>Awards </a:t>
            </a:r>
          </a:p>
          <a:p>
            <a:pPr fontAlgn="base"/>
            <a:r>
              <a:rPr lang="en-US" dirty="0" smtClean="0"/>
              <a:t>Webpage</a:t>
            </a:r>
          </a:p>
          <a:p>
            <a:pPr fontAlgn="base"/>
            <a:r>
              <a:rPr lang="en-US" dirty="0" smtClean="0"/>
              <a:t>Governmental Affairs</a:t>
            </a:r>
          </a:p>
          <a:p>
            <a:pPr fontAlgn="base"/>
            <a:r>
              <a:rPr lang="en-US" dirty="0" smtClean="0"/>
              <a:t>Student</a:t>
            </a:r>
          </a:p>
          <a:p>
            <a:pPr fontAlgn="base"/>
            <a:r>
              <a:rPr lang="en-US" dirty="0" smtClean="0"/>
              <a:t>Secondary School</a:t>
            </a:r>
          </a:p>
          <a:p>
            <a:pPr fontAlgn="base"/>
            <a:r>
              <a:rPr lang="en-US" dirty="0" smtClean="0"/>
              <a:t>Young Professionals</a:t>
            </a:r>
          </a:p>
          <a:p>
            <a:pPr fontAlgn="base"/>
            <a:r>
              <a:rPr lang="en-US" dirty="0" smtClean="0"/>
              <a:t>Conferences</a:t>
            </a:r>
          </a:p>
          <a:p>
            <a:pPr fontAlgn="base"/>
            <a:r>
              <a:rPr lang="en-US" dirty="0" smtClean="0"/>
              <a:t>Golf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8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ARTICLE 10.0 </a:t>
            </a:r>
          </a:p>
          <a:p>
            <a:pPr marL="0" indent="0" fontAlgn="base">
              <a:buNone/>
            </a:pPr>
            <a:r>
              <a:rPr lang="en-US" dirty="0" smtClean="0"/>
              <a:t>Amendments </a:t>
            </a:r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10.1 Substantive Changes. These Bylaws may be altered, amended, supplemented, or repealed after any such changes, approved by the NHATA Officers, are submitted to the membership at a semi-annual meeting, and approved by at least two-thirds (2/3) of the total votes cast. Any changes so approved shall be resubmitted to the NHATA Officers. If the NHATA Officers then approves the changes by a majority vote of the number of Officers then in Office, the changes shall thereupon become effective.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     </a:t>
            </a:r>
            <a:r>
              <a:rPr lang="en-US" dirty="0">
                <a:solidFill>
                  <a:srgbClr val="FF0000"/>
                </a:solidFill>
              </a:rPr>
              <a:t>a) Voting on amendments shall be web based.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Hampshire Service Award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The </a:t>
            </a:r>
            <a:r>
              <a:rPr lang="en-US" dirty="0"/>
              <a:t>New Hampshire Service Award recognizes non-athletic trainers from various backgrounds who have made outstanding contributions to the profession of athletic training in the state of New Hampshire.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Cherie A. Holmes, MD, MSc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2" y="2245519"/>
            <a:ext cx="2312987" cy="3469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63" y="5252757"/>
            <a:ext cx="18343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505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2019 NHATA State Meeting and Clinical Symposium</vt:lpstr>
      <vt:lpstr>President’s Report</vt:lpstr>
      <vt:lpstr>President Elect’s Report</vt:lpstr>
      <vt:lpstr>Secretary’s Report</vt:lpstr>
      <vt:lpstr>Treasurer’s Report</vt:lpstr>
      <vt:lpstr>Treasurer’s Report</vt:lpstr>
      <vt:lpstr>Committee Reports</vt:lpstr>
      <vt:lpstr>Bylaws</vt:lpstr>
      <vt:lpstr>New Hampshire Service Award</vt:lpstr>
      <vt:lpstr>New Hampshire Most Distinguished Athletic Trainer of the Year Award</vt:lpstr>
      <vt:lpstr>New Business?</vt:lpstr>
      <vt:lpstr>Thank you sponsors!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NHATA State Meeting and Clinical Symposium</dc:title>
  <dc:creator>Brittany</dc:creator>
  <cp:lastModifiedBy>Brittany</cp:lastModifiedBy>
  <cp:revision>16</cp:revision>
  <dcterms:created xsi:type="dcterms:W3CDTF">2019-11-23T01:50:09Z</dcterms:created>
  <dcterms:modified xsi:type="dcterms:W3CDTF">2019-11-23T14:18:09Z</dcterms:modified>
</cp:coreProperties>
</file>